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59" r:id="rId5"/>
    <p:sldId id="258" r:id="rId6"/>
    <p:sldId id="266" r:id="rId7"/>
    <p:sldId id="267" r:id="rId8"/>
    <p:sldId id="268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858000" cy="1894362"/>
          </a:xfrm>
        </p:spPr>
        <p:txBody>
          <a:bodyPr>
            <a:normAutofit/>
          </a:bodyPr>
          <a:lstStyle/>
          <a:p>
            <a:r>
              <a:rPr lang="es-VE" sz="2800" dirty="0" smtClean="0"/>
              <a:t>CONTROL INTERNO - COMPONENTES</a:t>
            </a:r>
            <a:endParaRPr lang="es-VE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VE" sz="2800" dirty="0" smtClean="0"/>
              <a:t>Valoración de  Riesgos </a:t>
            </a:r>
            <a:endParaRPr lang="es-VE" sz="2800" dirty="0"/>
          </a:p>
        </p:txBody>
      </p:sp>
      <p:pic>
        <p:nvPicPr>
          <p:cNvPr id="38914" name="Picture 2" descr="10 Riesg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0"/>
            <a:ext cx="3048000" cy="3781425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650736" y="6000768"/>
            <a:ext cx="3238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b="1" dirty="0" smtClean="0">
                <a:solidFill>
                  <a:srgbClr val="002060"/>
                </a:solidFill>
                <a:latin typeface="Baskerville Old Face" pitchFamily="18" charset="0"/>
              </a:rPr>
              <a:t>Profesora: Guillermina López M.</a:t>
            </a:r>
          </a:p>
          <a:p>
            <a:pPr algn="ctr"/>
            <a:r>
              <a:rPr lang="es-VE" b="1" dirty="0" smtClean="0">
                <a:solidFill>
                  <a:srgbClr val="002060"/>
                </a:solidFill>
                <a:latin typeface="Baskerville Old Face" pitchFamily="18" charset="0"/>
              </a:rPr>
              <a:t>Noviembre, </a:t>
            </a:r>
            <a:r>
              <a:rPr lang="es-VE" b="1" dirty="0" smtClean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s-VE" b="1" dirty="0" smtClean="0">
                <a:solidFill>
                  <a:srgbClr val="002060"/>
                </a:solidFill>
                <a:latin typeface="Baskerville Old Face" pitchFamily="18" charset="0"/>
              </a:rPr>
              <a:t>2010 </a:t>
            </a:r>
            <a:endParaRPr lang="es-VE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r>
              <a:rPr lang="es-VE" b="1" dirty="0" smtClean="0"/>
              <a:t>Valoración de Riesgos -  Análisis  </a:t>
            </a:r>
            <a:endParaRPr lang="es-VE" b="1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5643570" y="2000240"/>
            <a:ext cx="2214578" cy="2000264"/>
          </a:xfrm>
          <a:noFill/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buNone/>
            </a:pPr>
            <a:r>
              <a:rPr lang="es-CO" sz="2000" b="1" dirty="0" smtClean="0"/>
              <a:t>Probabilidad de</a:t>
            </a:r>
          </a:p>
          <a:p>
            <a:pPr eaLnBrk="1" hangingPunct="1">
              <a:buNone/>
            </a:pPr>
            <a:r>
              <a:rPr lang="es-CO" sz="2000" b="1" dirty="0" smtClean="0"/>
              <a:t>ocurrencia</a:t>
            </a:r>
            <a:r>
              <a:rPr lang="es-CO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s-CO" sz="1600" dirty="0" smtClean="0"/>
              <a:t>Muy Alta</a:t>
            </a:r>
          </a:p>
          <a:p>
            <a:pPr>
              <a:buFont typeface="Arial" pitchFamily="34" charset="0"/>
              <a:buChar char="•"/>
            </a:pPr>
            <a:r>
              <a:rPr lang="es-CO" sz="1600" dirty="0" smtClean="0"/>
              <a:t>Alta</a:t>
            </a:r>
          </a:p>
          <a:p>
            <a:pPr>
              <a:buFont typeface="Arial" pitchFamily="34" charset="0"/>
              <a:buChar char="•"/>
            </a:pPr>
            <a:r>
              <a:rPr lang="es-CO" sz="1600" dirty="0" smtClean="0"/>
              <a:t>Moderada</a:t>
            </a:r>
          </a:p>
          <a:p>
            <a:pPr>
              <a:buFont typeface="Arial" pitchFamily="34" charset="0"/>
              <a:buChar char="•"/>
            </a:pPr>
            <a:r>
              <a:rPr lang="es-CO" sz="1600" dirty="0" smtClean="0"/>
              <a:t>Baja</a:t>
            </a:r>
          </a:p>
          <a:p>
            <a:pPr>
              <a:buFont typeface="Arial" pitchFamily="34" charset="0"/>
              <a:buChar char="•"/>
            </a:pPr>
            <a:r>
              <a:rPr lang="es-CO" sz="1600" dirty="0" smtClean="0"/>
              <a:t>Muy Baja</a:t>
            </a: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1357290" y="2000240"/>
            <a:ext cx="1854200" cy="192882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</a:pPr>
            <a:r>
              <a:rPr lang="es-CO" sz="2000" b="1" dirty="0" smtClean="0"/>
              <a:t>Impacto</a:t>
            </a:r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Superior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Mayor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Importante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Menor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Inferior</a:t>
            </a:r>
            <a:endParaRPr lang="es-CO" sz="1600" b="0" dirty="0"/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214678" y="4857760"/>
            <a:ext cx="1949450" cy="17859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</a:pPr>
            <a:r>
              <a:rPr lang="es-CO" sz="2000" b="1" dirty="0" smtClean="0"/>
              <a:t>Valoración</a:t>
            </a:r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Extremo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Alto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Moderado</a:t>
            </a:r>
            <a:endParaRPr lang="es-CO" sz="1600" dirty="0" smtClean="0"/>
          </a:p>
          <a:p>
            <a:pPr marL="171450" indent="-171450">
              <a:lnSpc>
                <a:spcPct val="90000"/>
              </a:lnSpc>
              <a:spcBef>
                <a:spcPct val="35000"/>
              </a:spcBef>
              <a:buClr>
                <a:srgbClr val="415299"/>
              </a:buClr>
              <a:buSzPct val="125000"/>
              <a:buFont typeface="Arial" pitchFamily="34" charset="0"/>
              <a:buChar char="•"/>
            </a:pPr>
            <a:r>
              <a:rPr lang="es-CO" sz="1600" b="0" dirty="0" smtClean="0"/>
              <a:t>Bajo</a:t>
            </a:r>
            <a:endParaRPr lang="es-CO" sz="1600" b="0" dirty="0"/>
          </a:p>
        </p:txBody>
      </p:sp>
      <p:sp>
        <p:nvSpPr>
          <p:cNvPr id="10" name="9 Rectángulo"/>
          <p:cNvSpPr/>
          <p:nvPr/>
        </p:nvSpPr>
        <p:spPr>
          <a:xfrm>
            <a:off x="857224" y="1500174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tx2"/>
                </a:solidFill>
              </a:rPr>
              <a:t>Estimación del significado</a:t>
            </a:r>
            <a:endParaRPr lang="es-VE" b="1" dirty="0"/>
          </a:p>
        </p:txBody>
      </p:sp>
      <p:sp>
        <p:nvSpPr>
          <p:cNvPr id="11" name="10 Rectángulo"/>
          <p:cNvSpPr/>
          <p:nvPr/>
        </p:nvSpPr>
        <p:spPr>
          <a:xfrm>
            <a:off x="5143504" y="1500174"/>
            <a:ext cx="3390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tx2"/>
                </a:solidFill>
              </a:rPr>
              <a:t>Valoración de la probabilidad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3143240" y="4357694"/>
            <a:ext cx="2467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tx2"/>
                </a:solidFill>
              </a:rPr>
              <a:t>Atención del Riesgo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/>
          <a:lstStyle/>
          <a:p>
            <a:r>
              <a:rPr lang="es-VE" b="1" dirty="0" smtClean="0"/>
              <a:t>Valoración de Riesgos – Mapa de Riesgos</a:t>
            </a:r>
            <a:endParaRPr lang="es-VE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285992"/>
            <a:ext cx="779475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2428860" y="4857760"/>
            <a:ext cx="3500462" cy="1643076"/>
            <a:chOff x="4253" y="2960"/>
            <a:chExt cx="1802" cy="601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4253" y="2960"/>
              <a:ext cx="1802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58" y="2965"/>
              <a:ext cx="599" cy="14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258" y="3111"/>
              <a:ext cx="599" cy="14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258" y="3258"/>
              <a:ext cx="599" cy="14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258" y="3404"/>
              <a:ext cx="599" cy="14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419" y="3018"/>
              <a:ext cx="420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r>
                <a:rPr lang="es-CO" sz="1400" b="0">
                  <a:solidFill>
                    <a:srgbClr val="FFFFFF"/>
                  </a:solidFill>
                  <a:latin typeface="Arial" charset="0"/>
                </a:rPr>
                <a:t>Extremo</a:t>
              </a:r>
              <a:endParaRPr lang="es-CO" sz="1400" b="0">
                <a:latin typeface="Arial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874" y="3003"/>
              <a:ext cx="0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endParaRPr lang="es-CO" sz="1400" b="0">
                <a:latin typeface="Arial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495" y="3164"/>
              <a:ext cx="195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r>
                <a:rPr lang="es-CO" sz="1400" b="0">
                  <a:solidFill>
                    <a:srgbClr val="000000"/>
                  </a:solidFill>
                  <a:latin typeface="Arial" charset="0"/>
                </a:rPr>
                <a:t>Alto</a:t>
              </a:r>
              <a:endParaRPr lang="es-CO" sz="1400" b="0">
                <a:latin typeface="Arial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874" y="3149"/>
              <a:ext cx="0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endParaRPr lang="es-CO" sz="1400" b="0">
                <a:latin typeface="Arial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389" y="3310"/>
              <a:ext cx="507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r>
                <a:rPr lang="es-CO" sz="1400" b="0" dirty="0">
                  <a:solidFill>
                    <a:srgbClr val="FFFFFF"/>
                  </a:solidFill>
                  <a:latin typeface="Arial" charset="0"/>
                </a:rPr>
                <a:t>Moderado</a:t>
              </a:r>
              <a:endParaRPr lang="es-CO" sz="1400" b="0" dirty="0">
                <a:latin typeface="Arial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874" y="3295"/>
              <a:ext cx="0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endParaRPr lang="es-CO" sz="1400" b="0">
                <a:latin typeface="Arial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484" y="3456"/>
              <a:ext cx="226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r>
                <a:rPr lang="es-CO" sz="1400" b="0">
                  <a:solidFill>
                    <a:srgbClr val="000000"/>
                  </a:solidFill>
                  <a:latin typeface="Arial" charset="0"/>
                </a:rPr>
                <a:t>Bajo</a:t>
              </a:r>
              <a:endParaRPr lang="es-CO" sz="1400" b="0">
                <a:latin typeface="Arial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874" y="3441"/>
              <a:ext cx="0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buFont typeface="Wingdings" pitchFamily="2" charset="2"/>
                <a:buNone/>
              </a:pPr>
              <a:endParaRPr lang="es-CO" sz="1400" b="0">
                <a:latin typeface="Arial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4253" y="2960"/>
              <a:ext cx="1" cy="59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253" y="2960"/>
              <a:ext cx="11" cy="59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4850" y="2971"/>
              <a:ext cx="1" cy="5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850" y="2971"/>
              <a:ext cx="11" cy="58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264" y="2960"/>
              <a:ext cx="5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264" y="2960"/>
              <a:ext cx="597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4264" y="3106"/>
              <a:ext cx="5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264" y="3106"/>
              <a:ext cx="597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4264" y="3252"/>
              <a:ext cx="5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264" y="3252"/>
              <a:ext cx="597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264" y="3398"/>
              <a:ext cx="5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264" y="3398"/>
              <a:ext cx="597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4264" y="3544"/>
              <a:ext cx="59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 sz="1400"/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264" y="3544"/>
              <a:ext cx="597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Valoración de Riesgos  - Administración </a:t>
            </a:r>
            <a:endParaRPr lang="es-VE" b="1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14282" y="2071678"/>
            <a:ext cx="1447800" cy="1079500"/>
          </a:xfrm>
          <a:prstGeom prst="rightArrow">
            <a:avLst>
              <a:gd name="adj1" fmla="val 71176"/>
              <a:gd name="adj2" fmla="val 33492"/>
            </a:avLst>
          </a:prstGeom>
          <a:gradFill rotWithShape="1">
            <a:gsLst>
              <a:gs pos="0">
                <a:srgbClr val="000066"/>
              </a:gs>
              <a:gs pos="50000">
                <a:srgbClr val="5D5D9E"/>
              </a:gs>
              <a:gs pos="100000">
                <a:srgbClr val="000066"/>
              </a:gs>
            </a:gsLst>
            <a:lin ang="0" scaled="1"/>
          </a:gra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 anchorCtr="1"/>
          <a:lstStyle/>
          <a:p>
            <a:pPr algn="ctr" eaLnBrk="0" hangingPunct="0"/>
            <a:r>
              <a:rPr lang="es-ES_tradnl" sz="1800" dirty="0">
                <a:solidFill>
                  <a:schemeClr val="bg1"/>
                </a:solidFill>
                <a:latin typeface="Arial" charset="0"/>
              </a:rPr>
              <a:t>Evitar riesgos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14282" y="3143248"/>
            <a:ext cx="1447800" cy="1079500"/>
          </a:xfrm>
          <a:prstGeom prst="rightArrow">
            <a:avLst>
              <a:gd name="adj1" fmla="val 71176"/>
              <a:gd name="adj2" fmla="val 33492"/>
            </a:avLst>
          </a:prstGeom>
          <a:gradFill rotWithShape="1">
            <a:gsLst>
              <a:gs pos="0">
                <a:srgbClr val="000066"/>
              </a:gs>
              <a:gs pos="50000">
                <a:srgbClr val="3D3D8B"/>
              </a:gs>
              <a:gs pos="100000">
                <a:srgbClr val="000066"/>
              </a:gs>
            </a:gsLst>
            <a:lin ang="0" scaled="1"/>
          </a:gra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 anchorCtr="1"/>
          <a:lstStyle/>
          <a:p>
            <a:pPr algn="ctr" eaLnBrk="0" hangingPunct="0"/>
            <a:r>
              <a:rPr lang="es-ES_tradnl" sz="1800" dirty="0">
                <a:solidFill>
                  <a:schemeClr val="bg1"/>
                </a:solidFill>
                <a:latin typeface="Arial" charset="0"/>
              </a:rPr>
              <a:t>Reducir riesgos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14282" y="4214818"/>
            <a:ext cx="1447800" cy="1079500"/>
          </a:xfrm>
          <a:prstGeom prst="rightArrow">
            <a:avLst>
              <a:gd name="adj1" fmla="val 74704"/>
              <a:gd name="adj2" fmla="val 33492"/>
            </a:avLst>
          </a:prstGeom>
          <a:gradFill rotWithShape="1">
            <a:gsLst>
              <a:gs pos="0">
                <a:srgbClr val="24247C"/>
              </a:gs>
              <a:gs pos="100000">
                <a:srgbClr val="000066"/>
              </a:gs>
            </a:gsLst>
            <a:lin ang="0" scaled="1"/>
          </a:gra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 anchorCtr="1"/>
          <a:lstStyle/>
          <a:p>
            <a:pPr algn="ctr" eaLnBrk="0" hangingPunct="0"/>
            <a:r>
              <a:rPr lang="es-ES_tradnl" sz="1800" dirty="0">
                <a:solidFill>
                  <a:schemeClr val="bg1"/>
                </a:solidFill>
                <a:latin typeface="Arial" charset="0"/>
              </a:rPr>
              <a:t>Transferir riesgos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14282" y="5357826"/>
            <a:ext cx="1447800" cy="1079500"/>
          </a:xfrm>
          <a:prstGeom prst="rightArrow">
            <a:avLst>
              <a:gd name="adj1" fmla="val 74704"/>
              <a:gd name="adj2" fmla="val 33492"/>
            </a:avLst>
          </a:prstGeom>
          <a:gradFill rotWithShape="1">
            <a:gsLst>
              <a:gs pos="0">
                <a:srgbClr val="3D3D8B"/>
              </a:gs>
              <a:gs pos="100000">
                <a:srgbClr val="000066"/>
              </a:gs>
            </a:gsLst>
            <a:lin ang="0" scaled="1"/>
          </a:gra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 anchorCtr="1"/>
          <a:lstStyle/>
          <a:p>
            <a:pPr algn="ctr" eaLnBrk="0" hangingPunct="0"/>
            <a:r>
              <a:rPr lang="es-ES_tradnl" sz="1800" dirty="0">
                <a:solidFill>
                  <a:schemeClr val="bg1"/>
                </a:solidFill>
                <a:latin typeface="Arial" charset="0"/>
              </a:rPr>
              <a:t>Aceptar riesgos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85886" y="2071678"/>
            <a:ext cx="7358114" cy="1079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just" eaLnBrk="0" hangingPunct="0"/>
            <a:r>
              <a:rPr lang="es-ES_tradnl" sz="1600" b="0">
                <a:latin typeface="Arial" charset="0"/>
              </a:rPr>
              <a:t>Retiro de actividades causantes de riesgos en las cuales su tratamiento adicional no es efectivo en costo y el retorno no es atractivo en relación al riesgo involucrado</a:t>
            </a:r>
            <a:r>
              <a:rPr lang="es-ES_tradnl" sz="1600" b="0">
                <a:solidFill>
                  <a:srgbClr val="FF0000"/>
                </a:solidFill>
                <a:latin typeface="Arial" charset="0"/>
              </a:rPr>
              <a:t>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14448" y="3214686"/>
            <a:ext cx="7429552" cy="1079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just" eaLnBrk="0" hangingPunct="0"/>
            <a:r>
              <a:rPr lang="es-ES_tradnl" sz="1600" b="0">
                <a:latin typeface="Arial" charset="0"/>
              </a:rPr>
              <a:t>Actividades y controles tendientes a reducir la probabilidad de ocurrencia de un riesgo y/o minimizar la severidad de su impacto en caso de suceder (ej: compensación, prevención de pérdidas, manejo o administración de crisis, planificación de la continuidad de los negocios).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714448" y="4286256"/>
            <a:ext cx="7429552" cy="1079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just" eaLnBrk="0" hangingPunct="0"/>
            <a:r>
              <a:rPr lang="es-ES_tradnl" sz="1600" b="0">
                <a:latin typeface="Arial" charset="0"/>
              </a:rPr>
              <a:t>Actividades y controles tendientes a transferir a un tercero la responsabilidad por el manejo de riesgos y/o la obligación por las consecuencia financieras del riesgo en caso de ocurrencia (ej: seguro, sub-contratación).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714448" y="5429264"/>
            <a:ext cx="7429552" cy="1079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just" eaLnBrk="0" hangingPunct="0"/>
            <a:r>
              <a:rPr lang="es-ES_tradnl" sz="1600" b="0">
                <a:latin typeface="Arial" charset="0"/>
              </a:rPr>
              <a:t>Aceptación de riesgos donde el tratamiento adicional del mismo no es costoso, pero los retornos de beneficios potenciales son atractivos en relación con los riesgos involucrados.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Valoración de Riesgos </a:t>
            </a:r>
            <a:endParaRPr lang="es-VE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endParaRPr lang="es-CO" sz="2000" b="1" dirty="0" smtClean="0"/>
          </a:p>
          <a:p>
            <a:pPr algn="just" eaLnBrk="1" hangingPunct="1">
              <a:buFontTx/>
              <a:buNone/>
            </a:pPr>
            <a:r>
              <a:rPr lang="es-CO" sz="2800" b="1" dirty="0" smtClean="0">
                <a:solidFill>
                  <a:srgbClr val="002060"/>
                </a:solidFill>
              </a:rPr>
              <a:t>Definición de riesgo:</a:t>
            </a:r>
          </a:p>
          <a:p>
            <a:pPr lvl="1" algn="just" eaLnBrk="1" hangingPunct="1">
              <a:buNone/>
            </a:pPr>
            <a:endParaRPr lang="es-CO" sz="2000" b="1" dirty="0" smtClean="0"/>
          </a:p>
          <a:p>
            <a:pPr lvl="1" algn="just"/>
            <a:r>
              <a:rPr lang="es-CO" sz="2000" dirty="0" smtClean="0"/>
              <a:t>Se considera cómo riesgo cualquier </a:t>
            </a:r>
            <a:r>
              <a:rPr lang="es-CO" sz="2000" b="1" dirty="0" smtClean="0"/>
              <a:t>circunstancia, evento, amenaza, acto u omisión</a:t>
            </a:r>
            <a:r>
              <a:rPr lang="es-CO" sz="2000" dirty="0" smtClean="0"/>
              <a:t>,  que pueda en un momento dado impedir el logro de los objetivos estratégicos formulados por la alta dirección, o la exitosa implementación de las estrategias.</a:t>
            </a:r>
          </a:p>
          <a:p>
            <a:pPr lvl="1" algn="just" eaLnBrk="1" hangingPunct="1"/>
            <a:endParaRPr lang="es-CO" sz="2000" dirty="0" smtClean="0"/>
          </a:p>
          <a:p>
            <a:pPr lvl="1" algn="just" eaLnBrk="1" hangingPunct="1"/>
            <a:r>
              <a:rPr lang="es-CO" sz="2000" dirty="0" smtClean="0"/>
              <a:t>No está expresamente limitado a acontecimientos negativos o eventos inesperados. </a:t>
            </a:r>
            <a:r>
              <a:rPr lang="es-CO" sz="2000" b="1" dirty="0" smtClean="0"/>
              <a:t>Incluye también la ausencia o sub-aprovechamiento de controles </a:t>
            </a:r>
            <a:r>
              <a:rPr lang="es-CO" sz="2000" dirty="0" smtClean="0"/>
              <a:t>u oportunidades</a:t>
            </a:r>
          </a:p>
          <a:p>
            <a:pPr eaLnBrk="1" hangingPunct="1"/>
            <a:endParaRPr lang="es-CO" sz="20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Definición de Objetivos 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Estratégicos o globales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Operacionales  o específicos</a:t>
            </a:r>
          </a:p>
          <a:p>
            <a:endParaRPr lang="es-V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Categoría de Objetivos  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Operaciones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Información financiera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Cumplimiento </a:t>
            </a:r>
          </a:p>
          <a:p>
            <a:pPr>
              <a:buNone/>
            </a:pPr>
            <a:endParaRPr lang="es-VE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Cobertura de Objetivos</a:t>
            </a:r>
          </a:p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Vinculación de Objetivos</a:t>
            </a:r>
          </a:p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Consecución de los Objetivos </a:t>
            </a:r>
          </a:p>
          <a:p>
            <a:pPr>
              <a:buNone/>
            </a:pPr>
            <a:endParaRPr lang="es-VE" b="1" dirty="0">
              <a:solidFill>
                <a:schemeClr val="tx2"/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86808" cy="1143000"/>
          </a:xfrm>
        </p:spPr>
        <p:txBody>
          <a:bodyPr/>
          <a:lstStyle/>
          <a:p>
            <a:r>
              <a:rPr lang="es-VE" b="1" dirty="0" smtClean="0"/>
              <a:t>Valoración de Riesgos – Condición Previa </a:t>
            </a:r>
            <a:endParaRPr lang="es-V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7467600" cy="3830770"/>
          </a:xfrm>
        </p:spPr>
        <p:txBody>
          <a:bodyPr/>
          <a:lstStyle/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Identificación de Riesgos </a:t>
            </a:r>
          </a:p>
          <a:p>
            <a:pPr>
              <a:buNone/>
            </a:pPr>
            <a:endParaRPr lang="es-VE" dirty="0" smtClean="0">
              <a:solidFill>
                <a:schemeClr val="tx2"/>
              </a:solidFill>
            </a:endParaRPr>
          </a:p>
          <a:p>
            <a:r>
              <a:rPr lang="es-VE" dirty="0" smtClean="0">
                <a:solidFill>
                  <a:schemeClr val="tx2"/>
                </a:solidFill>
              </a:rPr>
              <a:t>Nivel de la entidad (riesgos del nivel global de la entidad).</a:t>
            </a:r>
          </a:p>
          <a:p>
            <a:endParaRPr lang="es-VE" dirty="0" smtClean="0">
              <a:solidFill>
                <a:schemeClr val="tx2"/>
              </a:solidFill>
            </a:endParaRPr>
          </a:p>
          <a:p>
            <a:r>
              <a:rPr lang="es-VE" dirty="0" smtClean="0">
                <a:solidFill>
                  <a:schemeClr val="tx2"/>
                </a:solidFill>
              </a:rPr>
              <a:t>Nivel de actividad (riesgos en las principales unidades de negocio o áreas funcionales).</a:t>
            </a:r>
            <a:endParaRPr lang="es-VE" dirty="0">
              <a:solidFill>
                <a:schemeClr val="tx2"/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Valoración de Riesgos </a:t>
            </a:r>
            <a:endParaRPr lang="es-V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7467600" cy="4429156"/>
          </a:xfrm>
        </p:spPr>
        <p:txBody>
          <a:bodyPr/>
          <a:lstStyle/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Fuentes de Riesgos: </a:t>
            </a:r>
            <a:endParaRPr lang="es-VE" b="1" dirty="0" smtClean="0">
              <a:solidFill>
                <a:schemeClr val="tx2"/>
              </a:solidFill>
            </a:endParaRPr>
          </a:p>
          <a:p>
            <a:r>
              <a:rPr lang="es-VE" dirty="0" smtClean="0"/>
              <a:t>Cambios en el ambiente de operación. </a:t>
            </a:r>
          </a:p>
          <a:p>
            <a:r>
              <a:rPr lang="es-VE" dirty="0" smtClean="0"/>
              <a:t>Personal nuevo.</a:t>
            </a:r>
          </a:p>
          <a:p>
            <a:r>
              <a:rPr lang="es-VE" dirty="0" smtClean="0"/>
              <a:t>Sistemas de información nuevos o reconstruidos.</a:t>
            </a:r>
          </a:p>
          <a:p>
            <a:r>
              <a:rPr lang="es-VE" dirty="0" smtClean="0"/>
              <a:t>Crecimiento rápido.</a:t>
            </a:r>
          </a:p>
          <a:p>
            <a:r>
              <a:rPr lang="es-VE" dirty="0" smtClean="0"/>
              <a:t>Tecnología Nueva.</a:t>
            </a:r>
          </a:p>
          <a:p>
            <a:r>
              <a:rPr lang="es-VE" dirty="0" smtClean="0"/>
              <a:t> Líneas, productos, actividades nuevas. </a:t>
            </a:r>
          </a:p>
          <a:p>
            <a:r>
              <a:rPr lang="es-VE" dirty="0" smtClean="0"/>
              <a:t>Reestructuración corporativa. </a:t>
            </a:r>
          </a:p>
          <a:p>
            <a:r>
              <a:rPr lang="es-VE" dirty="0" smtClean="0"/>
              <a:t>Operaciones en el extranjero. </a:t>
            </a:r>
            <a:endParaRPr lang="es-VE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Valoración de Riesgos </a:t>
            </a:r>
            <a:r>
              <a:rPr lang="es-VE" b="1" dirty="0" smtClean="0"/>
              <a:t> </a:t>
            </a:r>
            <a:endParaRPr lang="es-V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7467600" cy="1143000"/>
          </a:xfrm>
        </p:spPr>
        <p:txBody>
          <a:bodyPr/>
          <a:lstStyle/>
          <a:p>
            <a:r>
              <a:rPr lang="es-VE" b="1" dirty="0" smtClean="0"/>
              <a:t>Valoración de Riesgos </a:t>
            </a:r>
            <a:endParaRPr lang="es-VE" b="1" dirty="0"/>
          </a:p>
        </p:txBody>
      </p:sp>
      <p:sp>
        <p:nvSpPr>
          <p:cNvPr id="5" name="1 Marcador de contenido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3792737"/>
          </a:xfrm>
        </p:spPr>
        <p:txBody>
          <a:bodyPr>
            <a:noAutofit/>
          </a:bodyPr>
          <a:lstStyle/>
          <a:p>
            <a:pPr marL="347663" indent="-347663"/>
            <a:r>
              <a:rPr lang="es-ES_tradnl" sz="2000" b="1" dirty="0" smtClean="0">
                <a:solidFill>
                  <a:srgbClr val="15014F"/>
                </a:solidFill>
              </a:rPr>
              <a:t>Riesgos financieros</a:t>
            </a:r>
          </a:p>
          <a:p>
            <a:pPr marL="347663" indent="-347663">
              <a:buNone/>
            </a:pPr>
            <a:r>
              <a:rPr lang="es-ES_tradnl" sz="2000" dirty="0" smtClean="0"/>
              <a:t>	Monetario, tasa de Cambio, tasa de interés, riesgo país, riesgo de crédito.</a:t>
            </a:r>
          </a:p>
          <a:p>
            <a:pPr marL="347663" indent="-347663">
              <a:buNone/>
            </a:pPr>
            <a:endParaRPr lang="es-ES_tradnl" sz="2000" dirty="0" smtClean="0"/>
          </a:p>
          <a:p>
            <a:pPr marL="347663" indent="-347663"/>
            <a:r>
              <a:rPr lang="es-ES_tradnl" sz="2000" b="1" dirty="0" smtClean="0">
                <a:solidFill>
                  <a:srgbClr val="15014F"/>
                </a:solidFill>
              </a:rPr>
              <a:t>Riesgos de supervivencia y mantenimiento del negocio</a:t>
            </a:r>
          </a:p>
          <a:p>
            <a:pPr marL="347663" indent="-347663">
              <a:buNone/>
            </a:pPr>
            <a:r>
              <a:rPr lang="es-ES_tradnl" sz="2000" dirty="0" smtClean="0"/>
              <a:t>	Incumplimiento del plan estratégico del negocio, incremento no controlado de costos, falta de desarrollo de nuevos productos. </a:t>
            </a:r>
          </a:p>
          <a:p>
            <a:pPr marL="347663" indent="-347663">
              <a:buNone/>
            </a:pPr>
            <a:endParaRPr lang="es-ES_tradnl" sz="2000" b="1" dirty="0" smtClean="0">
              <a:solidFill>
                <a:srgbClr val="0033CC"/>
              </a:solidFill>
            </a:endParaRPr>
          </a:p>
          <a:p>
            <a:pPr marL="347663" indent="-347663"/>
            <a:r>
              <a:rPr lang="es-ES_tradnl" sz="2000" b="1" dirty="0" smtClean="0">
                <a:solidFill>
                  <a:srgbClr val="15014F"/>
                </a:solidFill>
              </a:rPr>
              <a:t>Riesgos del modelo de negocio actual</a:t>
            </a:r>
          </a:p>
          <a:p>
            <a:pPr marL="347663" indent="-347663">
              <a:buNone/>
            </a:pPr>
            <a:r>
              <a:rPr lang="es-ES_tradnl" sz="2000" dirty="0" smtClean="0"/>
              <a:t>	Falta de adaptación de la organización a los retos del mercado, errores en la definición del mercado objetivo, pérdida de canales de distribución importantes.</a:t>
            </a:r>
          </a:p>
          <a:p>
            <a:pPr>
              <a:buNone/>
            </a:pPr>
            <a:endParaRPr lang="es-V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Valoración de Riesgos </a:t>
            </a:r>
            <a:endParaRPr lang="es-VE" b="1" dirty="0"/>
          </a:p>
        </p:txBody>
      </p:sp>
      <p:sp>
        <p:nvSpPr>
          <p:cNvPr id="5" name="1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pPr marL="347663" indent="-347663"/>
            <a:r>
              <a:rPr lang="es-ES_tradnl" sz="2000" b="1" dirty="0" smtClean="0">
                <a:solidFill>
                  <a:srgbClr val="15014F"/>
                </a:solidFill>
              </a:rPr>
              <a:t>Riesgos específicos de la industria</a:t>
            </a:r>
          </a:p>
          <a:p>
            <a:pPr marL="347663" indent="-347663">
              <a:buNone/>
            </a:pPr>
            <a:r>
              <a:rPr lang="es-ES_tradnl" sz="2000" dirty="0" smtClean="0"/>
              <a:t>	Falta de Innovación tecnológica, conducta de clientes, conducta de competidores, barreras de entrada / salida, conducta de proveedores. </a:t>
            </a:r>
          </a:p>
          <a:p>
            <a:pPr marL="347663" indent="-347663"/>
            <a:endParaRPr lang="es-ES_tradnl" sz="2000" b="1" dirty="0" smtClean="0">
              <a:solidFill>
                <a:srgbClr val="0033CC"/>
              </a:solidFill>
            </a:endParaRPr>
          </a:p>
          <a:p>
            <a:pPr marL="347663" indent="-347663"/>
            <a:r>
              <a:rPr lang="es-ES_tradnl" sz="2000" b="1" dirty="0" smtClean="0">
                <a:solidFill>
                  <a:srgbClr val="15014F"/>
                </a:solidFill>
              </a:rPr>
              <a:t>Riesgos de imagen corporativa</a:t>
            </a:r>
          </a:p>
          <a:p>
            <a:pPr marL="347663" indent="-347663">
              <a:buNone/>
            </a:pPr>
            <a:r>
              <a:rPr lang="es-ES_tradnl" sz="2000" dirty="0" smtClean="0"/>
              <a:t>	Pérdida de posición en el mercado, incumplimiento de prácticas de buen gobierno, falta de observación de los principios éticos, cultura inadecuada de servicios, efectos negativos en comunicaciones externa</a:t>
            </a:r>
            <a:endParaRPr lang="es-V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Valoración de Riesgos </a:t>
            </a:r>
            <a:endParaRPr lang="es-VE" b="1" dirty="0"/>
          </a:p>
        </p:txBody>
      </p:sp>
      <p:sp>
        <p:nvSpPr>
          <p:cNvPr id="5" name="1 Marcador de contenido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Autofit/>
          </a:bodyPr>
          <a:lstStyle/>
          <a:p>
            <a:pPr marL="347663" indent="-347663"/>
            <a:r>
              <a:rPr lang="es-ES_tradnl" sz="1600" b="1" dirty="0" smtClean="0">
                <a:solidFill>
                  <a:srgbClr val="15014F"/>
                </a:solidFill>
              </a:rPr>
              <a:t>Riesgos de responsabilidad legal y cumplimiento </a:t>
            </a:r>
            <a:r>
              <a:rPr lang="es-ES_tradnl" sz="1600" b="1" dirty="0" err="1" smtClean="0">
                <a:solidFill>
                  <a:srgbClr val="15014F"/>
                </a:solidFill>
              </a:rPr>
              <a:t>regulatorío</a:t>
            </a:r>
            <a:endParaRPr lang="es-ES_tradnl" sz="1600" b="1" dirty="0" smtClean="0">
              <a:solidFill>
                <a:srgbClr val="15014F"/>
              </a:solidFill>
            </a:endParaRPr>
          </a:p>
          <a:p>
            <a:pPr marL="347663" indent="-347663">
              <a:buNone/>
            </a:pPr>
            <a:r>
              <a:rPr lang="es-ES_tradnl" sz="1600" dirty="0" smtClean="0"/>
              <a:t>	Cambios del entorno jurídico y </a:t>
            </a:r>
            <a:r>
              <a:rPr lang="es-ES_tradnl" sz="1600" dirty="0" err="1" smtClean="0"/>
              <a:t>regulatorío</a:t>
            </a:r>
            <a:r>
              <a:rPr lang="es-ES_tradnl" sz="1600" dirty="0" smtClean="0"/>
              <a:t>, riesgos jurídicos del desarrollo de productos, riesgos jurídicos de la venta, derechos de patentes.</a:t>
            </a:r>
          </a:p>
          <a:p>
            <a:pPr marL="347663" indent="-347663">
              <a:buNone/>
            </a:pPr>
            <a:endParaRPr lang="es-ES_tradnl" sz="1600" dirty="0" smtClean="0"/>
          </a:p>
          <a:p>
            <a:pPr marL="347663" indent="-347663"/>
            <a:r>
              <a:rPr lang="es-ES_tradnl" sz="1600" b="1" dirty="0" smtClean="0">
                <a:solidFill>
                  <a:srgbClr val="15014F"/>
                </a:solidFill>
              </a:rPr>
              <a:t>Riesgos del Nivel de automatización y sistematización de la organización</a:t>
            </a:r>
          </a:p>
          <a:p>
            <a:pPr marL="347663" indent="-347663">
              <a:buNone/>
            </a:pPr>
            <a:r>
              <a:rPr lang="es-ES_tradnl" sz="1600" dirty="0" smtClean="0"/>
              <a:t>	Falta de integración de los sistemas de la empresa, implementación deficiente del procesamiento electrónico de datos.</a:t>
            </a:r>
          </a:p>
          <a:p>
            <a:pPr marL="347663" indent="-347663">
              <a:buNone/>
            </a:pPr>
            <a:endParaRPr lang="es-ES_tradnl" sz="1600" dirty="0" smtClean="0"/>
          </a:p>
          <a:p>
            <a:pPr marL="347663" indent="-347663"/>
            <a:r>
              <a:rPr lang="es-ES_tradnl" sz="1600" b="1" dirty="0" smtClean="0">
                <a:solidFill>
                  <a:srgbClr val="15014F"/>
                </a:solidFill>
              </a:rPr>
              <a:t>Riesgos de Integridad y confiabilidad de datos, confidencialidad de los datos y salvaguarda de datos</a:t>
            </a:r>
          </a:p>
          <a:p>
            <a:pPr marL="347663" indent="-347663">
              <a:buNone/>
            </a:pPr>
            <a:r>
              <a:rPr lang="es-ES_tradnl" sz="1600" dirty="0" smtClean="0"/>
              <a:t>	Pérdida de datos, acceso no autorizado, cambios de datos no autorizados</a:t>
            </a:r>
          </a:p>
          <a:p>
            <a:pPr marL="347663" indent="-347663">
              <a:buNone/>
            </a:pPr>
            <a:endParaRPr lang="es-ES_tradnl" sz="1600" dirty="0" smtClean="0"/>
          </a:p>
          <a:p>
            <a:pPr marL="347663" indent="-347663"/>
            <a:r>
              <a:rPr lang="es-ES_tradnl" sz="1600" b="1" dirty="0" smtClean="0">
                <a:solidFill>
                  <a:srgbClr val="15014F"/>
                </a:solidFill>
              </a:rPr>
              <a:t>Ocurrencia de catástrofe/desastre.</a:t>
            </a:r>
          </a:p>
          <a:p>
            <a:pPr marL="347663" indent="-347663">
              <a:buNone/>
            </a:pPr>
            <a:r>
              <a:rPr lang="es-ES_tradnl" sz="1600" dirty="0" smtClean="0"/>
              <a:t>	Sismo, terremoto, atentado, inundación, robo</a:t>
            </a:r>
            <a:endParaRPr lang="es-V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2428868"/>
            <a:ext cx="7467600" cy="3186122"/>
          </a:xfrm>
        </p:spPr>
        <p:txBody>
          <a:bodyPr/>
          <a:lstStyle/>
          <a:p>
            <a:pPr>
              <a:buNone/>
            </a:pPr>
            <a:r>
              <a:rPr lang="es-VE" b="1" dirty="0" smtClean="0">
                <a:solidFill>
                  <a:schemeClr val="tx2"/>
                </a:solidFill>
              </a:rPr>
              <a:t>Análisis de Riesgos </a:t>
            </a:r>
          </a:p>
          <a:p>
            <a:pPr>
              <a:buNone/>
            </a:pPr>
            <a:endParaRPr lang="es-VE" b="1" dirty="0" smtClean="0">
              <a:solidFill>
                <a:schemeClr val="tx2"/>
              </a:solidFill>
            </a:endParaRPr>
          </a:p>
          <a:p>
            <a:r>
              <a:rPr lang="es-VE" dirty="0" smtClean="0">
                <a:solidFill>
                  <a:schemeClr val="tx2"/>
                </a:solidFill>
              </a:rPr>
              <a:t>Estimación del significado.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Valoración de la probabilidad.</a:t>
            </a:r>
          </a:p>
          <a:p>
            <a:r>
              <a:rPr lang="es-VE" dirty="0" smtClean="0">
                <a:solidFill>
                  <a:schemeClr val="tx2"/>
                </a:solidFill>
              </a:rPr>
              <a:t>Consideración de cómo puede administrarse el riesgo… qué acciones deben ser tomadas. </a:t>
            </a:r>
            <a:endParaRPr lang="es-VE" dirty="0">
              <a:solidFill>
                <a:schemeClr val="tx2"/>
              </a:solidFill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/>
          <a:lstStyle/>
          <a:p>
            <a:r>
              <a:rPr lang="es-VE" b="1" dirty="0" smtClean="0"/>
              <a:t>Valoración de Riesgos </a:t>
            </a:r>
            <a:endParaRPr lang="es-V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450</Words>
  <Application>Microsoft Office PowerPoint</Application>
  <PresentationFormat>Presentación en pantalla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Mirador</vt:lpstr>
      <vt:lpstr>CONTROL INTERNO - COMPONENTES</vt:lpstr>
      <vt:lpstr>Valoración de Riesgos </vt:lpstr>
      <vt:lpstr>Valoración de Riesgos – Condición Previa </vt:lpstr>
      <vt:lpstr>Valoración de Riesgos </vt:lpstr>
      <vt:lpstr>Valoración de Riesgos  </vt:lpstr>
      <vt:lpstr>Valoración de Riesgos </vt:lpstr>
      <vt:lpstr>Valoración de Riesgos </vt:lpstr>
      <vt:lpstr>Valoración de Riesgos </vt:lpstr>
      <vt:lpstr>Valoración de Riesgos </vt:lpstr>
      <vt:lpstr>Valoración de Riesgos -  Análisis  </vt:lpstr>
      <vt:lpstr>Valoración de Riesgos – Mapa de Riesgos</vt:lpstr>
      <vt:lpstr>Valoración de Riesgos  - Administración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INTERNO - COMPONENTES</dc:title>
  <dc:creator>Wicleff Leon</dc:creator>
  <cp:lastModifiedBy>Wicleff Leon</cp:lastModifiedBy>
  <cp:revision>42</cp:revision>
  <dcterms:created xsi:type="dcterms:W3CDTF">2010-07-08T12:00:32Z</dcterms:created>
  <dcterms:modified xsi:type="dcterms:W3CDTF">2010-11-10T14:56:09Z</dcterms:modified>
</cp:coreProperties>
</file>