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71736" y="5286388"/>
            <a:ext cx="6400800" cy="714372"/>
          </a:xfrm>
        </p:spPr>
        <p:txBody>
          <a:bodyPr/>
          <a:lstStyle/>
          <a:p>
            <a:r>
              <a:rPr lang="es-VE" dirty="0" smtClean="0"/>
              <a:t>Profesora: </a:t>
            </a:r>
            <a:r>
              <a:rPr lang="es-VE" dirty="0" err="1" smtClean="0"/>
              <a:t>guillermina</a:t>
            </a:r>
            <a:r>
              <a:rPr lang="es-VE" dirty="0" smtClean="0"/>
              <a:t> López M. </a:t>
            </a:r>
          </a:p>
          <a:p>
            <a:r>
              <a:rPr lang="es-VE" dirty="0" smtClean="0"/>
              <a:t>Noviembre, </a:t>
            </a:r>
            <a:r>
              <a:rPr lang="es-VE" dirty="0" smtClean="0"/>
              <a:t> </a:t>
            </a:r>
            <a:r>
              <a:rPr lang="es-VE" dirty="0" smtClean="0"/>
              <a:t>2010 </a:t>
            </a:r>
            <a:endParaRPr lang="es-VE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243918" cy="1752600"/>
          </a:xfrm>
        </p:spPr>
        <p:txBody>
          <a:bodyPr>
            <a:normAutofit/>
          </a:bodyPr>
          <a:lstStyle/>
          <a:p>
            <a:r>
              <a:rPr lang="es-VE" sz="2800" b="1" dirty="0" smtClean="0"/>
              <a:t>CONTROL INTERNO  - COMPONENTES</a:t>
            </a:r>
            <a:r>
              <a:rPr lang="es-VE" sz="3600" b="1" dirty="0" smtClean="0"/>
              <a:t/>
            </a:r>
            <a:br>
              <a:rPr lang="es-VE" sz="3600" b="1" dirty="0" smtClean="0"/>
            </a:br>
            <a:r>
              <a:rPr lang="es-VE" sz="3600" b="1" dirty="0" smtClean="0"/>
              <a:t>ACTIVIDADES DE CONTROL </a:t>
            </a:r>
            <a:endParaRPr lang="es-VE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VE" b="1" dirty="0" smtClean="0"/>
              <a:t>Segregación de responsabilidades </a:t>
            </a:r>
            <a:endParaRPr lang="es-VE" b="1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  <p:sp>
        <p:nvSpPr>
          <p:cNvPr id="5" name="4 Rectángulo"/>
          <p:cNvSpPr/>
          <p:nvPr/>
        </p:nvSpPr>
        <p:spPr>
          <a:xfrm>
            <a:off x="214282" y="2643182"/>
            <a:ext cx="8060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VE" sz="2400" b="1" dirty="0" smtClean="0"/>
              <a:t>Propósito</a:t>
            </a:r>
            <a:r>
              <a:rPr lang="es-VE" b="1" dirty="0" smtClean="0"/>
              <a:t>: </a:t>
            </a:r>
            <a:r>
              <a:rPr lang="es-VE" sz="2000" dirty="0" smtClean="0"/>
              <a:t>Reducir el riesgo de error o de acciones inapropiadas. 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42204" y="3786190"/>
            <a:ext cx="890179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VE" sz="2400" b="1" dirty="0" smtClean="0"/>
              <a:t>Práctica:</a:t>
            </a:r>
          </a:p>
          <a:p>
            <a:pPr marL="342900" indent="-342900"/>
            <a:r>
              <a:rPr lang="es-VE" sz="2000" dirty="0" smtClean="0"/>
              <a:t>Segregación de las funciones relacionadas con: </a:t>
            </a:r>
          </a:p>
          <a:p>
            <a:pPr marL="342900" indent="-342900">
              <a:buFont typeface="+mj-lt"/>
              <a:buAutoNum type="arabicPeriod"/>
            </a:pPr>
            <a:r>
              <a:rPr lang="es-VE" sz="2000" dirty="0" smtClean="0"/>
              <a:t>Autorización de transacciones.</a:t>
            </a:r>
          </a:p>
          <a:p>
            <a:pPr marL="342900" indent="-342900">
              <a:buFont typeface="+mj-lt"/>
              <a:buAutoNum type="arabicPeriod"/>
            </a:pPr>
            <a:r>
              <a:rPr lang="es-VE" sz="2000" dirty="0" smtClean="0"/>
              <a:t>Manipulación y custodia de los activos relacionados con las transacciones </a:t>
            </a:r>
          </a:p>
          <a:p>
            <a:pPr marL="342900" indent="-342900"/>
            <a:r>
              <a:rPr lang="es-VE" sz="2000" dirty="0" smtClean="0"/>
              <a:t>autorizadas.</a:t>
            </a:r>
          </a:p>
          <a:p>
            <a:pPr marL="342900" indent="-342900"/>
            <a:r>
              <a:rPr lang="es-VE" sz="2000" dirty="0" smtClean="0"/>
              <a:t>3.	Registro contable de las transacciones autorizadas y los activos </a:t>
            </a:r>
          </a:p>
          <a:p>
            <a:pPr marL="342900" indent="-342900"/>
            <a:r>
              <a:rPr lang="es-VE" sz="2000" dirty="0" smtClean="0"/>
              <a:t>relacionados.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428604"/>
            <a:ext cx="8786874" cy="758952"/>
          </a:xfrm>
        </p:spPr>
        <p:txBody>
          <a:bodyPr>
            <a:normAutofit fontScale="90000"/>
          </a:bodyPr>
          <a:lstStyle/>
          <a:p>
            <a:r>
              <a:rPr lang="es-VE" b="1" dirty="0" smtClean="0"/>
              <a:t>Integración valoración de riesgos y actividades de control </a:t>
            </a:r>
            <a:endParaRPr lang="es-V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56528" cy="4572000"/>
          </a:xfrm>
        </p:spPr>
        <p:txBody>
          <a:bodyPr/>
          <a:lstStyle/>
          <a:p>
            <a:pPr>
              <a:buNone/>
            </a:pPr>
            <a:r>
              <a:rPr lang="es-VE" dirty="0" smtClean="0"/>
              <a:t>	</a:t>
            </a:r>
          </a:p>
          <a:p>
            <a:pPr>
              <a:buNone/>
            </a:pPr>
            <a:r>
              <a:rPr lang="es-VE" sz="2400" b="1" dirty="0" smtClean="0"/>
              <a:t>Valoración de Riesgos </a:t>
            </a:r>
            <a:endParaRPr lang="es-VE" sz="24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4357686" y="1857364"/>
            <a:ext cx="4459875" cy="120032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VE" dirty="0" smtClean="0"/>
              <a:t>Identificación de los diversos riesgos de </a:t>
            </a:r>
          </a:p>
          <a:p>
            <a:r>
              <a:rPr lang="es-VE" dirty="0" smtClean="0"/>
              <a:t>negocios .</a:t>
            </a:r>
          </a:p>
          <a:p>
            <a:pPr>
              <a:buFont typeface="Wingdings" pitchFamily="2" charset="2"/>
              <a:buChar char="ü"/>
            </a:pPr>
            <a:r>
              <a:rPr lang="es-VE" dirty="0" smtClean="0"/>
              <a:t> Valoración de riesgos  (impacto, </a:t>
            </a:r>
          </a:p>
          <a:p>
            <a:r>
              <a:rPr lang="es-VE" dirty="0" smtClean="0"/>
              <a:t>probabilidad de ocurrencia).</a:t>
            </a:r>
            <a:endParaRPr lang="es-VE" dirty="0"/>
          </a:p>
        </p:txBody>
      </p:sp>
      <p:sp>
        <p:nvSpPr>
          <p:cNvPr id="5" name="4 Flecha derecha"/>
          <p:cNvSpPr/>
          <p:nvPr/>
        </p:nvSpPr>
        <p:spPr>
          <a:xfrm>
            <a:off x="3857620" y="2428868"/>
            <a:ext cx="35719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6" name="5 CuadroTexto"/>
          <p:cNvSpPr txBox="1"/>
          <p:nvPr/>
        </p:nvSpPr>
        <p:spPr>
          <a:xfrm>
            <a:off x="1285852" y="2500306"/>
            <a:ext cx="1896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(control interno)</a:t>
            </a:r>
            <a:endParaRPr lang="es-VE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28662" y="3643314"/>
            <a:ext cx="7643866" cy="5847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VE" sz="3200" b="1" dirty="0" smtClean="0"/>
              <a:t>Acciones para abordar los riesgos</a:t>
            </a:r>
            <a:endParaRPr lang="es-VE" sz="32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14480" y="4286256"/>
            <a:ext cx="5718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(Responsabilidad de la administración, de la gerencia)</a:t>
            </a:r>
            <a:endParaRPr lang="es-VE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42844" y="5214950"/>
            <a:ext cx="384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 smtClean="0"/>
              <a:t>Actividades de Control </a:t>
            </a:r>
            <a:endParaRPr lang="es-VE" sz="24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000100" y="5643578"/>
            <a:ext cx="1896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(control interno)</a:t>
            </a:r>
            <a:endParaRPr lang="es-VE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929058" y="5072074"/>
            <a:ext cx="4980851" cy="120032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s-VE" dirty="0" smtClean="0"/>
              <a:t>Políticas y procedimientos para el seguimiento</a:t>
            </a:r>
          </a:p>
          <a:p>
            <a:r>
              <a:rPr lang="es-VE" dirty="0" smtClean="0"/>
              <a:t>(implementación y efectividad) de las acciones </a:t>
            </a:r>
          </a:p>
          <a:p>
            <a:r>
              <a:rPr lang="es-VE" dirty="0" smtClean="0"/>
              <a:t>que ha decidido considerar la administración</a:t>
            </a:r>
          </a:p>
          <a:p>
            <a:r>
              <a:rPr lang="es-VE" dirty="0" smtClean="0"/>
              <a:t>para abordar los riesgos. </a:t>
            </a:r>
            <a:endParaRPr lang="es-VE" dirty="0"/>
          </a:p>
        </p:txBody>
      </p:sp>
      <p:sp>
        <p:nvSpPr>
          <p:cNvPr id="16" name="15 Flecha derecha"/>
          <p:cNvSpPr/>
          <p:nvPr/>
        </p:nvSpPr>
        <p:spPr>
          <a:xfrm>
            <a:off x="3428992" y="5715016"/>
            <a:ext cx="35719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23" name="22 Conector recto de flecha"/>
          <p:cNvCxnSpPr/>
          <p:nvPr/>
        </p:nvCxnSpPr>
        <p:spPr>
          <a:xfrm rot="10800000" flipV="1">
            <a:off x="3643306" y="3143248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rot="10800000" flipV="1">
            <a:off x="4500562" y="3143248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10800000" flipV="1">
            <a:off x="5429256" y="3143248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rot="10800000" flipV="1">
            <a:off x="6429388" y="3143248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10800000" flipV="1">
            <a:off x="7358082" y="3143248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0800000">
            <a:off x="7500958" y="4572008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10800000">
            <a:off x="6643702" y="4643446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rot="10800000">
            <a:off x="5143504" y="4643446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rot="10800000">
            <a:off x="5857884" y="4643446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rot="10800000">
            <a:off x="4572000" y="471488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angular"/>
          <p:cNvCxnSpPr/>
          <p:nvPr/>
        </p:nvCxnSpPr>
        <p:spPr>
          <a:xfrm rot="16200000" flipH="1">
            <a:off x="142844" y="2714620"/>
            <a:ext cx="1143008" cy="571504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angular"/>
          <p:cNvCxnSpPr/>
          <p:nvPr/>
        </p:nvCxnSpPr>
        <p:spPr>
          <a:xfrm rot="5400000" flipH="1" flipV="1">
            <a:off x="250001" y="4607727"/>
            <a:ext cx="1000132" cy="500066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s-VE" dirty="0" smtClean="0"/>
              <a:t>Políticas y Procedimientos.</a:t>
            </a:r>
          </a:p>
          <a:p>
            <a:pPr>
              <a:lnSpc>
                <a:spcPct val="150000"/>
              </a:lnSpc>
            </a:pPr>
            <a:r>
              <a:rPr lang="es-VE" dirty="0" smtClean="0"/>
              <a:t>Presentes a lo largo y ancho de la organización.</a:t>
            </a:r>
          </a:p>
          <a:p>
            <a:pPr>
              <a:lnSpc>
                <a:spcPct val="150000"/>
              </a:lnSpc>
            </a:pPr>
            <a:r>
              <a:rPr lang="es-VE" dirty="0" smtClean="0"/>
              <a:t>En todos los niveles gerenciales.</a:t>
            </a:r>
          </a:p>
          <a:p>
            <a:pPr>
              <a:lnSpc>
                <a:spcPct val="150000"/>
              </a:lnSpc>
            </a:pPr>
            <a:r>
              <a:rPr lang="es-VE" dirty="0" smtClean="0"/>
              <a:t>En todas las áreas funcionales. </a:t>
            </a:r>
          </a:p>
          <a:p>
            <a:pPr>
              <a:lnSpc>
                <a:spcPct val="150000"/>
              </a:lnSpc>
            </a:pPr>
            <a:r>
              <a:rPr lang="es-VE" dirty="0" smtClean="0"/>
              <a:t>Incluye: aprobaciones, autorizaciones, verificaciones, conciliaciones, reconciliaciones, revisión del desempeño, seguridad de activos, segregación de responsabilidades y otras. </a:t>
            </a:r>
          </a:p>
          <a:p>
            <a:pPr>
              <a:lnSpc>
                <a:spcPct val="150000"/>
              </a:lnSpc>
            </a:pPr>
            <a:r>
              <a:rPr lang="es-VE" dirty="0" smtClean="0"/>
              <a:t>Específicas para la entidad. 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VE" b="1" dirty="0" smtClean="0"/>
              <a:t>Políticas y Procedimientos: </a:t>
            </a:r>
          </a:p>
          <a:p>
            <a:pPr>
              <a:buNone/>
            </a:pPr>
            <a:endParaRPr lang="es-VE" dirty="0" smtClean="0"/>
          </a:p>
          <a:p>
            <a:r>
              <a:rPr lang="es-VE" b="1" dirty="0" smtClean="0"/>
              <a:t>Políticas:  </a:t>
            </a:r>
            <a:r>
              <a:rPr lang="es-VE" sz="2400" dirty="0" smtClean="0"/>
              <a:t>Lineamientos a seguir  a lo largo y ancho de la organización. </a:t>
            </a:r>
          </a:p>
          <a:p>
            <a:r>
              <a:rPr lang="es-VE" b="1" dirty="0" smtClean="0"/>
              <a:t>Procedimientos:</a:t>
            </a:r>
            <a:r>
              <a:rPr lang="es-VE" dirty="0" smtClean="0"/>
              <a:t> </a:t>
            </a:r>
            <a:r>
              <a:rPr lang="es-VE" sz="2400" dirty="0" smtClean="0"/>
              <a:t>Conjunto de tareas que de manera  secuencial, lógica y relacionadas  permiten cumplir la política. </a:t>
            </a:r>
            <a:endParaRPr lang="es-VE" sz="24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  <p:sp>
        <p:nvSpPr>
          <p:cNvPr id="6" name="5 Flecha izquierda, derecha y arriba"/>
          <p:cNvSpPr/>
          <p:nvPr/>
        </p:nvSpPr>
        <p:spPr>
          <a:xfrm>
            <a:off x="3357554" y="4714884"/>
            <a:ext cx="2286016" cy="135732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8" name="7 CuadroTexto"/>
          <p:cNvSpPr txBox="1"/>
          <p:nvPr/>
        </p:nvSpPr>
        <p:spPr>
          <a:xfrm>
            <a:off x="214282" y="5000636"/>
            <a:ext cx="2928958" cy="120032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/>
              <a:t>Orales: </a:t>
            </a:r>
            <a:r>
              <a:rPr lang="es-VE" dirty="0" smtClean="0"/>
              <a:t>políticas y procedimientos</a:t>
            </a:r>
          </a:p>
          <a:p>
            <a:pPr algn="ctr"/>
            <a:r>
              <a:rPr lang="es-VE" dirty="0" smtClean="0"/>
              <a:t>de muchos años, entidades</a:t>
            </a:r>
          </a:p>
          <a:p>
            <a:pPr algn="ctr"/>
            <a:r>
              <a:rPr lang="es-VE" dirty="0" smtClean="0"/>
              <a:t>pequeñas. </a:t>
            </a:r>
            <a:endParaRPr lang="es-VE" dirty="0"/>
          </a:p>
        </p:txBody>
      </p:sp>
      <p:sp>
        <p:nvSpPr>
          <p:cNvPr id="9" name="8 CuadroTexto"/>
          <p:cNvSpPr txBox="1"/>
          <p:nvPr/>
        </p:nvSpPr>
        <p:spPr>
          <a:xfrm>
            <a:off x="5715008" y="5000636"/>
            <a:ext cx="3071834" cy="120032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/>
              <a:t>Escritas: </a:t>
            </a:r>
            <a:r>
              <a:rPr lang="es-VE" dirty="0" smtClean="0"/>
              <a:t>se</a:t>
            </a:r>
            <a:r>
              <a:rPr lang="es-VE" b="1" dirty="0" smtClean="0"/>
              <a:t> </a:t>
            </a:r>
            <a:r>
              <a:rPr lang="es-VE" dirty="0" smtClean="0"/>
              <a:t>implementan por medio de manuales de políticas, normas y </a:t>
            </a:r>
            <a:r>
              <a:rPr lang="es-VE" dirty="0" smtClean="0"/>
              <a:t>procedimientos.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VE" b="1" dirty="0" smtClean="0"/>
              <a:t>Revisiones de alto nivel</a:t>
            </a:r>
          </a:p>
          <a:p>
            <a:pPr>
              <a:buNone/>
            </a:pPr>
            <a:endParaRPr lang="es-VE" b="1" dirty="0" smtClean="0"/>
          </a:p>
          <a:p>
            <a:pPr>
              <a:buNone/>
            </a:pPr>
            <a:r>
              <a:rPr lang="es-VE" sz="2400" b="1" dirty="0" smtClean="0"/>
              <a:t>Propósito: </a:t>
            </a:r>
            <a:r>
              <a:rPr lang="es-VE" sz="2000" dirty="0" smtClean="0"/>
              <a:t>Control de objetivos ( verificación del cumplimiento de los objetivos de la entidad). </a:t>
            </a:r>
          </a:p>
          <a:p>
            <a:pPr>
              <a:buNone/>
            </a:pPr>
            <a:endParaRPr lang="es-VE" sz="2400" dirty="0" smtClean="0"/>
          </a:p>
          <a:p>
            <a:pPr>
              <a:buNone/>
            </a:pPr>
            <a:r>
              <a:rPr lang="es-VE" sz="2400" b="1" dirty="0" smtClean="0"/>
              <a:t>Práctica: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Se compara información de: presupuestos Vs desempeño actual;  periodos anteriores Vs desempeño actual; desempeño de la entidad Vs competidores… 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Se preparan informes para mostrar las variaciones, posibles causas y potenciales soluciones… </a:t>
            </a:r>
          </a:p>
          <a:p>
            <a:pPr marL="457200" indent="-457200">
              <a:buNone/>
            </a:pPr>
            <a:endParaRPr lang="es-VE" sz="2400" dirty="0" smtClean="0"/>
          </a:p>
          <a:p>
            <a:pPr>
              <a:buNone/>
            </a:pPr>
            <a:endParaRPr lang="es-VE" sz="2400" dirty="0" smtClean="0"/>
          </a:p>
          <a:p>
            <a:pPr>
              <a:buNone/>
            </a:pPr>
            <a:endParaRPr lang="es-VE" sz="2400" dirty="0" smtClean="0"/>
          </a:p>
          <a:p>
            <a:pPr>
              <a:buNone/>
            </a:pPr>
            <a:endParaRPr lang="es-VE" sz="2400" dirty="0" smtClean="0"/>
          </a:p>
          <a:p>
            <a:pPr>
              <a:buNone/>
            </a:pPr>
            <a:endParaRPr lang="es-VE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VE" sz="2400" b="1" dirty="0" smtClean="0"/>
              <a:t>Funciones directas o actividades administrativas</a:t>
            </a:r>
            <a:endParaRPr lang="es-VE" sz="2400" b="1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  <p:sp>
        <p:nvSpPr>
          <p:cNvPr id="5" name="4 Rectángulo"/>
          <p:cNvSpPr/>
          <p:nvPr/>
        </p:nvSpPr>
        <p:spPr>
          <a:xfrm>
            <a:off x="357158" y="2500306"/>
            <a:ext cx="85011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400" b="1" dirty="0" smtClean="0"/>
              <a:t>Propósito:  </a:t>
            </a:r>
            <a:r>
              <a:rPr lang="es-VE" sz="2000" dirty="0" smtClean="0"/>
              <a:t>Control de las actividades o funciones por  parte de la gerencia, utilizando los informes de desempeño.  </a:t>
            </a:r>
            <a:endParaRPr lang="es-VE" sz="2000" dirty="0"/>
          </a:p>
        </p:txBody>
      </p:sp>
      <p:sp>
        <p:nvSpPr>
          <p:cNvPr id="6" name="5 Rectángulo"/>
          <p:cNvSpPr/>
          <p:nvPr/>
        </p:nvSpPr>
        <p:spPr>
          <a:xfrm>
            <a:off x="571472" y="4000504"/>
            <a:ext cx="8117928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VE" sz="2400" b="1" dirty="0" smtClean="0"/>
              <a:t>Práctica: 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Revisión por parte de los gerentes (altos, medios u operacionales) </a:t>
            </a:r>
          </a:p>
          <a:p>
            <a:pPr marL="342900" indent="-342900"/>
            <a:r>
              <a:rPr lang="es-VE" sz="2000" dirty="0" smtClean="0"/>
              <a:t>de los informes de desempeño de sus respectivas áreas, </a:t>
            </a:r>
          </a:p>
          <a:p>
            <a:pPr marL="342900" indent="-342900"/>
            <a:r>
              <a:rPr lang="es-VE" sz="2000" dirty="0" smtClean="0"/>
              <a:t>se determinan variaciones, posibles causas y se definen potenciales </a:t>
            </a:r>
          </a:p>
          <a:p>
            <a:pPr marL="342900" indent="-342900"/>
            <a:r>
              <a:rPr lang="es-VE" sz="2000" dirty="0" smtClean="0"/>
              <a:t>soluciones.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VE" b="1" dirty="0" smtClean="0"/>
              <a:t>Procesamiento de información </a:t>
            </a:r>
          </a:p>
          <a:p>
            <a:pPr>
              <a:buNone/>
            </a:pPr>
            <a:endParaRPr lang="es-VE" b="1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  <p:sp>
        <p:nvSpPr>
          <p:cNvPr id="5" name="4 Rectángulo"/>
          <p:cNvSpPr/>
          <p:nvPr/>
        </p:nvSpPr>
        <p:spPr>
          <a:xfrm>
            <a:off x="285720" y="2571744"/>
            <a:ext cx="84296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400" b="1" dirty="0" smtClean="0"/>
              <a:t>Propósito: </a:t>
            </a:r>
            <a:r>
              <a:rPr lang="es-VE" sz="2000" dirty="0" smtClean="0"/>
              <a:t>Control de transacciones (verificar que las transacciones están debidamente documentadas y autorizadas).</a:t>
            </a:r>
            <a:endParaRPr lang="es-VE" sz="2000" dirty="0"/>
          </a:p>
        </p:txBody>
      </p:sp>
      <p:sp>
        <p:nvSpPr>
          <p:cNvPr id="6" name="5 Rectángulo"/>
          <p:cNvSpPr/>
          <p:nvPr/>
        </p:nvSpPr>
        <p:spPr>
          <a:xfrm>
            <a:off x="285720" y="3857628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VE" sz="2400" b="1" dirty="0" smtClean="0"/>
              <a:t>Práctica: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Documentación de las transacciones (</a:t>
            </a:r>
            <a:r>
              <a:rPr lang="es-VE" sz="2000" dirty="0" smtClean="0"/>
              <a:t>formularios</a:t>
            </a:r>
            <a:r>
              <a:rPr lang="es-VE" sz="2000" dirty="0" smtClean="0"/>
              <a:t>)</a:t>
            </a:r>
            <a:endParaRPr lang="es-VE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Descripción de los procedimientos (</a:t>
            </a:r>
            <a:r>
              <a:rPr lang="es-VE" sz="2000" dirty="0" err="1" smtClean="0"/>
              <a:t>flujogramas</a:t>
            </a:r>
            <a:r>
              <a:rPr lang="es-VE" sz="2000" dirty="0" smtClean="0"/>
              <a:t>)</a:t>
            </a:r>
            <a:endParaRPr lang="es-VE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Definición de niveles de autorización. 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 Sistematización de archivos (</a:t>
            </a:r>
            <a:r>
              <a:rPr lang="es-VE" sz="2000" dirty="0" smtClean="0"/>
              <a:t>archivos</a:t>
            </a:r>
            <a:r>
              <a:rPr lang="es-VE" sz="2000" dirty="0" smtClean="0"/>
              <a:t>)</a:t>
            </a:r>
            <a:endParaRPr lang="es-VE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Controles sobre sistemas de información (componente de información y comunicación).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VE" b="1" dirty="0" smtClean="0"/>
              <a:t>Controles físicos </a:t>
            </a:r>
            <a:endParaRPr lang="es-VE" b="1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  <p:sp>
        <p:nvSpPr>
          <p:cNvPr id="5" name="4 Rectángulo"/>
          <p:cNvSpPr/>
          <p:nvPr/>
        </p:nvSpPr>
        <p:spPr>
          <a:xfrm>
            <a:off x="285720" y="2571744"/>
            <a:ext cx="787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VE" sz="2400" b="1" dirty="0" smtClean="0"/>
              <a:t>Propósito: </a:t>
            </a:r>
            <a:r>
              <a:rPr lang="es-VE" sz="2000" dirty="0" smtClean="0"/>
              <a:t>Salvaguarda , protección de los activos de la entidad.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7158" y="3714752"/>
            <a:ext cx="889057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VE" sz="2400" b="1" dirty="0" smtClean="0"/>
              <a:t>Práctica: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Mecanismos de protección física de los activos </a:t>
            </a:r>
          </a:p>
          <a:p>
            <a:pPr marL="457200" indent="-457200"/>
            <a:r>
              <a:rPr lang="es-VE" sz="2000" dirty="0" smtClean="0"/>
              <a:t>(rejas, cajas de seguridad, acceso restringido, sistemas</a:t>
            </a:r>
          </a:p>
          <a:p>
            <a:pPr marL="457200" indent="-457200"/>
            <a:r>
              <a:rPr lang="es-VE" sz="2000" dirty="0" smtClean="0"/>
              <a:t>de seguridad y otros…).</a:t>
            </a:r>
          </a:p>
          <a:p>
            <a:pPr marL="457200" indent="-457200"/>
            <a:r>
              <a:rPr lang="es-VE" sz="2000" dirty="0" smtClean="0"/>
              <a:t>2.	Aseguramiento de los activos (pólizas de seguro). </a:t>
            </a:r>
          </a:p>
          <a:p>
            <a:pPr marL="457200" indent="-457200"/>
            <a:r>
              <a:rPr lang="es-VE" sz="2000" dirty="0" smtClean="0"/>
              <a:t>3.	Conteo físico de los activos (inventarios).</a:t>
            </a:r>
          </a:p>
          <a:p>
            <a:pPr marL="457200" indent="-457200"/>
            <a:r>
              <a:rPr lang="es-VE" sz="2000" dirty="0" smtClean="0"/>
              <a:t>4.	Comparación de los conteos físicos Vs registros de control de los activos. </a:t>
            </a:r>
          </a:p>
          <a:p>
            <a:pPr marL="457200" indent="-457200">
              <a:buFont typeface="+mj-lt"/>
              <a:buAutoNum type="arabicPeriod"/>
            </a:pPr>
            <a:endParaRPr lang="es-VE" sz="2400" b="1" dirty="0" smtClean="0"/>
          </a:p>
          <a:p>
            <a:pPr marL="457200" indent="-457200">
              <a:buFont typeface="+mj-lt"/>
              <a:buAutoNum type="arabicPeriod"/>
            </a:pPr>
            <a:endParaRPr lang="es-VE" sz="24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VE" b="1" dirty="0" smtClean="0"/>
              <a:t>Indicadores de desempeño </a:t>
            </a:r>
            <a:endParaRPr lang="es-VE" b="1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 smtClean="0"/>
              <a:t>Actividades de Control </a:t>
            </a:r>
            <a:endParaRPr lang="es-VE" b="1" dirty="0"/>
          </a:p>
        </p:txBody>
      </p:sp>
      <p:sp>
        <p:nvSpPr>
          <p:cNvPr id="5" name="4 Rectángulo"/>
          <p:cNvSpPr/>
          <p:nvPr/>
        </p:nvSpPr>
        <p:spPr>
          <a:xfrm>
            <a:off x="357158" y="2643182"/>
            <a:ext cx="85011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VE" sz="2400" b="1" dirty="0" smtClean="0"/>
              <a:t>Propósito:  </a:t>
            </a:r>
            <a:r>
              <a:rPr lang="es-VE" sz="2000" dirty="0" smtClean="0"/>
              <a:t>Análisis de los indicadores de desempeño (relación de los conjunto de datos, operacionales o financieros) para determinar variaciones, tendencias poco usuales o resultados inesperados, que pongan en peligro el logro de objetivos de la entidad.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7158" y="4357694"/>
            <a:ext cx="8497839" cy="24314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VE" sz="2400" b="1" dirty="0" smtClean="0"/>
              <a:t>Práctica: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Cálculo de índices financieros (análisis de estados financieros).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Cálculo de indicadores de gestión. 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Revisión y análisis de los índices financieros e indicadores de gestión.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Informes sobre variaciones, tendencias poco usuales.</a:t>
            </a:r>
          </a:p>
          <a:p>
            <a:pPr marL="457200" indent="-457200">
              <a:buFont typeface="+mj-lt"/>
              <a:buAutoNum type="arabicPeriod"/>
            </a:pPr>
            <a:r>
              <a:rPr lang="es-VE" sz="2000" dirty="0" smtClean="0"/>
              <a:t>Informes sobre posibles causas y potenciales soluciones.</a:t>
            </a:r>
            <a:r>
              <a:rPr lang="es-VE" sz="2400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s-VE" sz="24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160</TotalTime>
  <Words>591</Words>
  <Application>Microsoft Office PowerPoint</Application>
  <PresentationFormat>Presentación en pantalla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Civil</vt:lpstr>
      <vt:lpstr>CONTROL INTERNO  - COMPONENTES ACTIVIDADES DE CONTROL </vt:lpstr>
      <vt:lpstr>Integración valoración de riesgos y actividades de control </vt:lpstr>
      <vt:lpstr>Actividades de Control </vt:lpstr>
      <vt:lpstr>Actividades de Control </vt:lpstr>
      <vt:lpstr>Actividades de Control </vt:lpstr>
      <vt:lpstr>Actividades de Control </vt:lpstr>
      <vt:lpstr>Actividades de Control </vt:lpstr>
      <vt:lpstr>Actividades de Control </vt:lpstr>
      <vt:lpstr>Actividades de Control </vt:lpstr>
      <vt:lpstr>Actividades de Control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INTERNO  - COMPONENTES ACTIVIDADES DE CONTROL </dc:title>
  <dc:creator>Wicleff Leon</dc:creator>
  <cp:lastModifiedBy>Wicleff Leon</cp:lastModifiedBy>
  <cp:revision>76</cp:revision>
  <dcterms:created xsi:type="dcterms:W3CDTF">2010-07-15T10:36:53Z</dcterms:created>
  <dcterms:modified xsi:type="dcterms:W3CDTF">2010-11-10T14:59:08Z</dcterms:modified>
</cp:coreProperties>
</file>